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0" r:id="rId3"/>
    <p:sldId id="258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394A3C4-F674-4F44-8336-5288CF1DA3D2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5B48CB8-0118-45C8-809D-6C676A39DF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94A3C4-F674-4F44-8336-5288CF1DA3D2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B48CB8-0118-45C8-809D-6C676A39DF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94A3C4-F674-4F44-8336-5288CF1DA3D2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B48CB8-0118-45C8-809D-6C676A39DF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94A3C4-F674-4F44-8336-5288CF1DA3D2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B48CB8-0118-45C8-809D-6C676A39DF4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94A3C4-F674-4F44-8336-5288CF1DA3D2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B48CB8-0118-45C8-809D-6C676A39DF4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94A3C4-F674-4F44-8336-5288CF1DA3D2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B48CB8-0118-45C8-809D-6C676A39DF4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94A3C4-F674-4F44-8336-5288CF1DA3D2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B48CB8-0118-45C8-809D-6C676A39DF4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94A3C4-F674-4F44-8336-5288CF1DA3D2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B48CB8-0118-45C8-809D-6C676A39DF4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94A3C4-F674-4F44-8336-5288CF1DA3D2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B48CB8-0118-45C8-809D-6C676A39DF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394A3C4-F674-4F44-8336-5288CF1DA3D2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B48CB8-0118-45C8-809D-6C676A39DF4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394A3C4-F674-4F44-8336-5288CF1DA3D2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5B48CB8-0118-45C8-809D-6C676A39DF4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394A3C4-F674-4F44-8336-5288CF1DA3D2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5B48CB8-0118-45C8-809D-6C676A39DF4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3"/>
          <p:cNvSpPr txBox="1">
            <a:spLocks noChangeArrowheads="1"/>
          </p:cNvSpPr>
          <p:nvPr/>
        </p:nvSpPr>
        <p:spPr bwMode="auto">
          <a:xfrm>
            <a:off x="0" y="0"/>
            <a:ext cx="9144000" cy="603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2800" u="sng">
                <a:solidFill>
                  <a:srgbClr val="FF0000"/>
                </a:solidFill>
                <a:latin typeface="Calibri" pitchFamily="34" charset="0"/>
              </a:rPr>
              <a:t>Ascending (suppurative) cholangitis :</a:t>
            </a:r>
          </a:p>
          <a:p>
            <a:pPr eaLnBrk="1" hangingPunct="1">
              <a:buClr>
                <a:srgbClr val="0070C0"/>
              </a:buClr>
            </a:pPr>
            <a:r>
              <a:rPr lang="en-US">
                <a:latin typeface="Calibri" pitchFamily="34" charset="0"/>
              </a:rPr>
              <a:t> </a:t>
            </a:r>
          </a:p>
          <a:p>
            <a:pPr eaLnBrk="1" hangingPunct="1">
              <a:buClr>
                <a:srgbClr val="0070C0"/>
              </a:buClr>
              <a:buFont typeface="Arial" pitchFamily="34" charset="0"/>
              <a:buChar char="•"/>
            </a:pPr>
            <a:r>
              <a:rPr lang="en-US" sz="2000">
                <a:latin typeface="Calibri" pitchFamily="34" charset="0"/>
              </a:rPr>
              <a:t>Bacterial infection of biliary tree due to common bile duct stone .</a:t>
            </a:r>
          </a:p>
          <a:p>
            <a:pPr eaLnBrk="1" hangingPunct="1">
              <a:buClr>
                <a:srgbClr val="0070C0"/>
              </a:buClr>
              <a:buFont typeface="Arial" pitchFamily="34" charset="0"/>
              <a:buChar char="•"/>
            </a:pPr>
            <a:r>
              <a:rPr lang="en-US" sz="2000">
                <a:latin typeface="Calibri" pitchFamily="34" charset="0"/>
              </a:rPr>
              <a:t>  Charcot’s triad :</a:t>
            </a:r>
          </a:p>
          <a:p>
            <a:pPr eaLnBrk="1" hangingPunct="1"/>
            <a:r>
              <a:rPr lang="en-US" sz="2000">
                <a:latin typeface="Calibri" pitchFamily="34" charset="0"/>
              </a:rPr>
              <a:t>        1- fever and rigor .</a:t>
            </a:r>
          </a:p>
          <a:p>
            <a:pPr eaLnBrk="1" hangingPunct="1"/>
            <a:r>
              <a:rPr lang="en-US" sz="2000">
                <a:latin typeface="Calibri" pitchFamily="34" charset="0"/>
              </a:rPr>
              <a:t>        2-  jaundice ; mild , intermittent .</a:t>
            </a:r>
          </a:p>
          <a:p>
            <a:pPr eaLnBrk="1" hangingPunct="1"/>
            <a:r>
              <a:rPr lang="en-US" sz="2000">
                <a:latin typeface="Calibri" pitchFamily="34" charset="0"/>
              </a:rPr>
              <a:t>        3-  biliary colic &amp; tender hepatomegaly .</a:t>
            </a:r>
          </a:p>
          <a:p>
            <a:pPr eaLnBrk="1" hangingPunct="1"/>
            <a:endParaRPr lang="en-US" sz="2000">
              <a:latin typeface="Calibri" pitchFamily="34" charset="0"/>
            </a:endParaRPr>
          </a:p>
          <a:p>
            <a:pPr eaLnBrk="1" hangingPunct="1"/>
            <a:r>
              <a:rPr lang="en-US" sz="2000">
                <a:solidFill>
                  <a:srgbClr val="0070C0"/>
                </a:solidFill>
                <a:latin typeface="Calibri" pitchFamily="34" charset="0"/>
              </a:rPr>
              <a:t>Complications :  </a:t>
            </a:r>
            <a:r>
              <a:rPr lang="en-US" sz="2000">
                <a:latin typeface="Calibri" pitchFamily="34" charset="0"/>
              </a:rPr>
              <a:t>- gram negative septicemia  → might lead to organ failure</a:t>
            </a:r>
          </a:p>
          <a:p>
            <a:pPr eaLnBrk="1" hangingPunct="1"/>
            <a:r>
              <a:rPr lang="en-US" sz="2000">
                <a:latin typeface="Calibri" pitchFamily="34" charset="0"/>
              </a:rPr>
              <a:t>                              - multiple liver abscesses .</a:t>
            </a:r>
          </a:p>
          <a:p>
            <a:pPr eaLnBrk="1" hangingPunct="1"/>
            <a:r>
              <a:rPr lang="en-US" sz="2000">
                <a:latin typeface="Calibri" pitchFamily="34" charset="0"/>
              </a:rPr>
              <a:t>                   </a:t>
            </a:r>
          </a:p>
          <a:p>
            <a:pPr eaLnBrk="1" hangingPunct="1"/>
            <a:r>
              <a:rPr lang="en-US" sz="2000">
                <a:solidFill>
                  <a:srgbClr val="0070C0"/>
                </a:solidFill>
                <a:latin typeface="Calibri" pitchFamily="34" charset="0"/>
              </a:rPr>
              <a:t>Dx :</a:t>
            </a:r>
            <a:r>
              <a:rPr lang="en-US" sz="2000">
                <a:latin typeface="Calibri" pitchFamily="34" charset="0"/>
              </a:rPr>
              <a:t>  - L.F.T……………..obstructive picture</a:t>
            </a:r>
          </a:p>
          <a:p>
            <a:pPr eaLnBrk="1" hangingPunct="1"/>
            <a:r>
              <a:rPr lang="en-US" sz="2000">
                <a:latin typeface="Calibri" pitchFamily="34" charset="0"/>
              </a:rPr>
              <a:t>         - ultrasound ….dilated bile ducts</a:t>
            </a:r>
          </a:p>
          <a:p>
            <a:pPr eaLnBrk="1" hangingPunct="1"/>
            <a:r>
              <a:rPr lang="en-US" sz="2000">
                <a:latin typeface="Calibri" pitchFamily="34" charset="0"/>
              </a:rPr>
              <a:t>         -  culture………. Isolation of an organism from blood on culture.</a:t>
            </a:r>
          </a:p>
          <a:p>
            <a:pPr eaLnBrk="1" hangingPunct="1"/>
            <a:r>
              <a:rPr lang="en-US" sz="2000">
                <a:solidFill>
                  <a:srgbClr val="0070C0"/>
                </a:solidFill>
                <a:latin typeface="Calibri" pitchFamily="34" charset="0"/>
              </a:rPr>
              <a:t>Rx :   </a:t>
            </a:r>
          </a:p>
          <a:p>
            <a:pPr eaLnBrk="1" hangingPunct="1"/>
            <a:r>
              <a:rPr lang="en-US" sz="2000">
                <a:latin typeface="Calibri" pitchFamily="34" charset="0"/>
              </a:rPr>
              <a:t>      1- Rehydration →  I.V. Fluid .</a:t>
            </a:r>
          </a:p>
          <a:p>
            <a:pPr eaLnBrk="1" hangingPunct="1"/>
            <a:r>
              <a:rPr lang="en-US" sz="2000">
                <a:latin typeface="Calibri" pitchFamily="34" charset="0"/>
              </a:rPr>
              <a:t>      2-  Antibiotics   → cephalosporin .</a:t>
            </a:r>
          </a:p>
          <a:p>
            <a:pPr eaLnBrk="1" hangingPunct="1"/>
            <a:r>
              <a:rPr lang="en-US" sz="2000">
                <a:latin typeface="Calibri" pitchFamily="34" charset="0"/>
              </a:rPr>
              <a:t>      3-  Drainage      → ERCP (sphincterotomy) or PTC.</a:t>
            </a:r>
          </a:p>
          <a:p>
            <a:pPr eaLnBrk="1" hangingPunct="1"/>
            <a:r>
              <a:rPr lang="en-US" sz="2000">
                <a:latin typeface="Calibri" pitchFamily="34" charset="0"/>
              </a:rPr>
              <a:t>      4-  C.B.D stone removal …… ERCP</a:t>
            </a:r>
          </a:p>
        </p:txBody>
      </p:sp>
    </p:spTree>
    <p:extLst>
      <p:ext uri="{BB962C8B-B14F-4D97-AF65-F5344CB8AC3E}">
        <p14:creationId xmlns:p14="http://schemas.microsoft.com/office/powerpoint/2010/main" val="3974960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6432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solidFill>
                <a:srgbClr val="0070C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solidFill>
                <a:srgbClr val="0070C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solidFill>
                <a:srgbClr val="0070C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solidFill>
                <a:srgbClr val="0070C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solidFill>
                <a:srgbClr val="0070C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solidFill>
                <a:srgbClr val="0070C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solidFill>
                <a:srgbClr val="0070C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solidFill>
                <a:srgbClr val="0070C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err="1">
                <a:solidFill>
                  <a:srgbClr val="0070C0"/>
                </a:solidFill>
                <a:latin typeface="+mn-lt"/>
                <a:cs typeface="+mn-cs"/>
              </a:rPr>
              <a:t>Dx</a:t>
            </a:r>
            <a:r>
              <a:rPr lang="en-US" sz="2400" dirty="0">
                <a:solidFill>
                  <a:srgbClr val="0070C0"/>
                </a:solidFill>
                <a:latin typeface="+mn-lt"/>
                <a:cs typeface="+mn-cs"/>
              </a:rPr>
              <a:t> :  </a:t>
            </a:r>
            <a:endParaRPr lang="en-US" sz="24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+mn-lt"/>
                <a:cs typeface="+mn-cs"/>
              </a:rPr>
              <a:t>         </a:t>
            </a:r>
            <a:r>
              <a:rPr lang="en-US" sz="2400" dirty="0">
                <a:latin typeface="+mn-lt"/>
                <a:cs typeface="+mn-cs"/>
              </a:rPr>
              <a:t>-  US and CT scan </a:t>
            </a:r>
            <a:r>
              <a:rPr lang="en-US" sz="2400" dirty="0">
                <a:latin typeface="+mn-lt"/>
              </a:rPr>
              <a:t>→ multiloculated cystic mass lesion</a:t>
            </a:r>
            <a:endParaRPr lang="en-US" sz="24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  <a:cs typeface="+mn-cs"/>
              </a:rPr>
              <a:t>           - X-Ray</a:t>
            </a:r>
            <a:r>
              <a:rPr lang="en-US" sz="2400" dirty="0">
                <a:latin typeface="+mn-lt"/>
              </a:rPr>
              <a:t> → might be beneficial…..air/ fluid level</a:t>
            </a:r>
            <a:endParaRPr lang="en-US" sz="2800" dirty="0">
              <a:solidFill>
                <a:srgbClr val="0070C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0070C0"/>
                </a:solidFill>
                <a:latin typeface="+mn-lt"/>
                <a:cs typeface="+mn-cs"/>
              </a:rPr>
              <a:t>Rx :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en-US" sz="2400" dirty="0">
                <a:latin typeface="+mn-lt"/>
                <a:cs typeface="+mn-cs"/>
              </a:rPr>
              <a:t>Antibiotics e.g. Aminoglycoside , cephalosporin  </a:t>
            </a:r>
            <a:r>
              <a:rPr lang="en-US" sz="2400" dirty="0">
                <a:solidFill>
                  <a:srgbClr val="FF0000"/>
                </a:solidFill>
                <a:latin typeface="+mn-lt"/>
                <a:cs typeface="+mn-cs"/>
              </a:rPr>
              <a:t>plus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en-US" sz="2400" dirty="0">
                <a:latin typeface="+mn-lt"/>
                <a:cs typeface="+mn-cs"/>
              </a:rPr>
              <a:t> Drainage </a:t>
            </a:r>
            <a:r>
              <a:rPr lang="en-US" sz="2400" dirty="0"/>
              <a:t>→</a:t>
            </a:r>
            <a:r>
              <a:rPr lang="en-US" sz="2400" dirty="0">
                <a:latin typeface="+mn-lt"/>
                <a:cs typeface="+mn-cs"/>
              </a:rPr>
              <a:t>Ultrasound-guided aspiration. </a:t>
            </a:r>
            <a:r>
              <a:rPr lang="en-US" sz="2400" dirty="0">
                <a:solidFill>
                  <a:srgbClr val="FF0000"/>
                </a:solidFill>
                <a:latin typeface="+mn-lt"/>
                <a:cs typeface="+mn-cs"/>
              </a:rPr>
              <a:t>or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en-US" sz="2400" dirty="0">
                <a:latin typeface="+mn-lt"/>
                <a:cs typeface="+mn-cs"/>
              </a:rPr>
              <a:t> Lapratomy for drainage ( It might be ) </a:t>
            </a:r>
            <a:r>
              <a:rPr lang="en-US" sz="2800" dirty="0">
                <a:latin typeface="+mn-lt"/>
                <a:cs typeface="+mn-cs"/>
              </a:rPr>
              <a:t>.</a:t>
            </a:r>
          </a:p>
        </p:txBody>
      </p:sp>
      <p:sp>
        <p:nvSpPr>
          <p:cNvPr id="25603" name="TextBox 5"/>
          <p:cNvSpPr txBox="1">
            <a:spLocks noChangeArrowheads="1"/>
          </p:cNvSpPr>
          <p:nvPr/>
        </p:nvSpPr>
        <p:spPr bwMode="auto">
          <a:xfrm>
            <a:off x="457200" y="457200"/>
            <a:ext cx="9144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ar-IQ">
              <a:latin typeface="Calibri" pitchFamily="34" charset="0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0" y="0"/>
            <a:ext cx="9144000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0070C0"/>
                </a:solidFill>
                <a:latin typeface="+mn-lt"/>
              </a:rPr>
              <a:t>Microorganisms : </a:t>
            </a:r>
            <a:r>
              <a:rPr lang="en-US" sz="2400" dirty="0">
                <a:latin typeface="+mn-lt"/>
              </a:rPr>
              <a:t>- E coli , Streptococcus </a:t>
            </a:r>
            <a:r>
              <a:rPr lang="en-US" sz="2400" dirty="0" err="1">
                <a:latin typeface="+mn-lt"/>
              </a:rPr>
              <a:t>milleri</a:t>
            </a:r>
            <a:r>
              <a:rPr lang="en-US" sz="2400" dirty="0">
                <a:latin typeface="+mn-lt"/>
              </a:rPr>
              <a:t> (commonly) 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</a:rPr>
              <a:t>                              - Streptococcus </a:t>
            </a:r>
            <a:r>
              <a:rPr lang="en-US" sz="2400" dirty="0" err="1">
                <a:latin typeface="+mn-lt"/>
              </a:rPr>
              <a:t>faecalis</a:t>
            </a:r>
            <a:r>
              <a:rPr lang="en-US" sz="2400" dirty="0">
                <a:latin typeface="+mn-lt"/>
              </a:rPr>
              <a:t>, </a:t>
            </a:r>
            <a:r>
              <a:rPr lang="en-US" sz="2400" dirty="0" err="1">
                <a:latin typeface="+mn-lt"/>
              </a:rPr>
              <a:t>Klebsiella</a:t>
            </a:r>
            <a:r>
              <a:rPr lang="en-US" sz="2400" dirty="0">
                <a:latin typeface="+mn-lt"/>
              </a:rPr>
              <a:t> , Proteus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</a:rPr>
              <a:t>                                 and Staphylococci</a:t>
            </a:r>
          </a:p>
        </p:txBody>
      </p:sp>
      <p:sp>
        <p:nvSpPr>
          <p:cNvPr id="5" name="مستطيل 4"/>
          <p:cNvSpPr/>
          <p:nvPr/>
        </p:nvSpPr>
        <p:spPr>
          <a:xfrm>
            <a:off x="0" y="1447800"/>
            <a:ext cx="8686800" cy="16319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0070C0"/>
                </a:solidFill>
                <a:latin typeface="+mn-lt"/>
              </a:rPr>
              <a:t>Sources of abscess of liver could be via</a:t>
            </a:r>
            <a:r>
              <a:rPr lang="en-US" sz="2800" dirty="0">
                <a:solidFill>
                  <a:srgbClr val="0070C0"/>
                </a:solidFill>
                <a:latin typeface="+mn-lt"/>
              </a:rPr>
              <a:t>: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</a:rPr>
              <a:t>1- Bile duct – ascending – ( commonest ). 2-  portal vein .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</a:rPr>
              <a:t>3-peri-hepatic infective focus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</a:rPr>
              <a:t>4- Haematogenous (e.g.: hepatic  artery) 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1642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67405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u="sng" dirty="0">
                <a:solidFill>
                  <a:srgbClr val="FF0000"/>
                </a:solidFill>
                <a:latin typeface="+mn-lt"/>
                <a:cs typeface="+mn-cs"/>
              </a:rPr>
              <a:t>Pyogenic liver abscess 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 u="sng" dirty="0">
              <a:solidFill>
                <a:srgbClr val="FF000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Font typeface="Arial" pitchFamily="34" charset="0"/>
              <a:buChar char="•"/>
              <a:defRPr/>
            </a:pPr>
            <a:r>
              <a:rPr lang="en-US" sz="2400" dirty="0">
                <a:latin typeface="+mn-lt"/>
                <a:cs typeface="+mn-cs"/>
              </a:rPr>
              <a:t>  Single  ( large ) or multiple ( small ) 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Font typeface="Arial" pitchFamily="34" charset="0"/>
              <a:buChar char="•"/>
              <a:defRPr/>
            </a:pPr>
            <a:r>
              <a:rPr lang="en-US" sz="2400" dirty="0">
                <a:latin typeface="+mn-lt"/>
                <a:cs typeface="+mn-cs"/>
              </a:rPr>
              <a:t>  Acute or chronic 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solidFill>
                <a:srgbClr val="0070C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0070C0"/>
                </a:solidFill>
                <a:latin typeface="+mn-lt"/>
              </a:rPr>
              <a:t>Manifestation</a:t>
            </a:r>
            <a:r>
              <a:rPr lang="en-US" sz="2400" dirty="0">
                <a:solidFill>
                  <a:srgbClr val="0070C0"/>
                </a:solidFill>
              </a:rPr>
              <a:t> 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2400" dirty="0">
                <a:latin typeface="+mn-lt"/>
              </a:rPr>
              <a:t>Fever &amp; lethargy , malaise 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2400" dirty="0">
                <a:latin typeface="+mn-lt"/>
              </a:rPr>
              <a:t> RUQ discomfort &amp; ? pain.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2400" dirty="0">
                <a:latin typeface="+mn-lt"/>
              </a:rPr>
              <a:t> Anorexia 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2400" dirty="0">
                <a:latin typeface="+mn-lt"/>
              </a:rPr>
              <a:t> Unwell look 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solidFill>
                <a:srgbClr val="0070C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0070C0"/>
                </a:solidFill>
                <a:latin typeface="+mn-lt"/>
                <a:cs typeface="+mn-cs"/>
              </a:rPr>
              <a:t>Patient at risk :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en-US" sz="2400" dirty="0">
                <a:latin typeface="+mn-lt"/>
                <a:cs typeface="+mn-cs"/>
              </a:rPr>
              <a:t>Sickler           2) elderly       3) malnourished        4) immune suppressed 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  <a:cs typeface="+mn-cs"/>
              </a:rPr>
              <a:t>5) diabetics                 6) post traumatic &amp; post op. patients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43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6432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solidFill>
                <a:srgbClr val="0070C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solidFill>
                <a:srgbClr val="0070C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solidFill>
                <a:srgbClr val="0070C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solidFill>
                <a:srgbClr val="0070C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solidFill>
                <a:srgbClr val="0070C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solidFill>
                <a:srgbClr val="0070C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solidFill>
                <a:srgbClr val="0070C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solidFill>
                <a:srgbClr val="0070C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err="1">
                <a:solidFill>
                  <a:srgbClr val="0070C0"/>
                </a:solidFill>
                <a:latin typeface="+mn-lt"/>
                <a:cs typeface="+mn-cs"/>
              </a:rPr>
              <a:t>Dx</a:t>
            </a:r>
            <a:r>
              <a:rPr lang="en-US" sz="2400" dirty="0">
                <a:solidFill>
                  <a:srgbClr val="0070C0"/>
                </a:solidFill>
                <a:latin typeface="+mn-lt"/>
                <a:cs typeface="+mn-cs"/>
              </a:rPr>
              <a:t> :  </a:t>
            </a:r>
            <a:endParaRPr lang="en-US" sz="24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+mn-lt"/>
                <a:cs typeface="+mn-cs"/>
              </a:rPr>
              <a:t>         </a:t>
            </a:r>
            <a:r>
              <a:rPr lang="en-US" sz="2400" dirty="0">
                <a:latin typeface="+mn-lt"/>
                <a:cs typeface="+mn-cs"/>
              </a:rPr>
              <a:t>-  US and CT scan </a:t>
            </a:r>
            <a:r>
              <a:rPr lang="en-US" sz="2400" dirty="0">
                <a:latin typeface="+mn-lt"/>
              </a:rPr>
              <a:t>→ multiloculated cystic mass lesion</a:t>
            </a:r>
            <a:endParaRPr lang="en-US" sz="24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  <a:cs typeface="+mn-cs"/>
              </a:rPr>
              <a:t>           - X-Ray</a:t>
            </a:r>
            <a:r>
              <a:rPr lang="en-US" sz="2400" dirty="0">
                <a:latin typeface="+mn-lt"/>
              </a:rPr>
              <a:t> → might be beneficial…..air/ fluid level</a:t>
            </a:r>
            <a:endParaRPr lang="en-US" sz="2800" dirty="0">
              <a:solidFill>
                <a:srgbClr val="0070C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0070C0"/>
                </a:solidFill>
                <a:latin typeface="+mn-lt"/>
                <a:cs typeface="+mn-cs"/>
              </a:rPr>
              <a:t>Rx :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en-US" sz="2400" dirty="0">
                <a:latin typeface="+mn-lt"/>
                <a:cs typeface="+mn-cs"/>
              </a:rPr>
              <a:t>Antibiotics e.g. Aminoglycoside , cephalosporin  </a:t>
            </a:r>
            <a:r>
              <a:rPr lang="en-US" sz="2400" dirty="0">
                <a:solidFill>
                  <a:srgbClr val="FF0000"/>
                </a:solidFill>
                <a:latin typeface="+mn-lt"/>
                <a:cs typeface="+mn-cs"/>
              </a:rPr>
              <a:t>plus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en-US" sz="2400" dirty="0">
                <a:latin typeface="+mn-lt"/>
                <a:cs typeface="+mn-cs"/>
              </a:rPr>
              <a:t> Drainage </a:t>
            </a:r>
            <a:r>
              <a:rPr lang="en-US" sz="2400" dirty="0"/>
              <a:t>→</a:t>
            </a:r>
            <a:r>
              <a:rPr lang="en-US" sz="2400" dirty="0">
                <a:latin typeface="+mn-lt"/>
                <a:cs typeface="+mn-cs"/>
              </a:rPr>
              <a:t>Ultrasound-guided aspiration. </a:t>
            </a:r>
            <a:r>
              <a:rPr lang="en-US" sz="2400" dirty="0">
                <a:solidFill>
                  <a:srgbClr val="FF0000"/>
                </a:solidFill>
                <a:latin typeface="+mn-lt"/>
                <a:cs typeface="+mn-cs"/>
              </a:rPr>
              <a:t>or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en-US" sz="2400" dirty="0">
                <a:latin typeface="+mn-lt"/>
                <a:cs typeface="+mn-cs"/>
              </a:rPr>
              <a:t> Lapratomy for drainage ( It might be ) </a:t>
            </a:r>
            <a:r>
              <a:rPr lang="en-US" sz="2800" dirty="0">
                <a:latin typeface="+mn-lt"/>
                <a:cs typeface="+mn-cs"/>
              </a:rPr>
              <a:t>.</a:t>
            </a:r>
          </a:p>
        </p:txBody>
      </p:sp>
      <p:sp>
        <p:nvSpPr>
          <p:cNvPr id="25603" name="TextBox 5"/>
          <p:cNvSpPr txBox="1">
            <a:spLocks noChangeArrowheads="1"/>
          </p:cNvSpPr>
          <p:nvPr/>
        </p:nvSpPr>
        <p:spPr bwMode="auto">
          <a:xfrm>
            <a:off x="457200" y="457200"/>
            <a:ext cx="9144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ar-IQ">
              <a:latin typeface="Calibri" pitchFamily="34" charset="0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0" y="0"/>
            <a:ext cx="9144000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0070C0"/>
                </a:solidFill>
                <a:latin typeface="+mn-lt"/>
              </a:rPr>
              <a:t>Microorganisms : </a:t>
            </a:r>
            <a:r>
              <a:rPr lang="en-US" sz="2400" dirty="0">
                <a:latin typeface="+mn-lt"/>
              </a:rPr>
              <a:t>- E coli , Streptococcus </a:t>
            </a:r>
            <a:r>
              <a:rPr lang="en-US" sz="2400" dirty="0" err="1">
                <a:latin typeface="+mn-lt"/>
              </a:rPr>
              <a:t>milleri</a:t>
            </a:r>
            <a:r>
              <a:rPr lang="en-US" sz="2400" dirty="0">
                <a:latin typeface="+mn-lt"/>
              </a:rPr>
              <a:t> (commonly) 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</a:rPr>
              <a:t>                              - Streptococcus </a:t>
            </a:r>
            <a:r>
              <a:rPr lang="en-US" sz="2400" dirty="0" err="1">
                <a:latin typeface="+mn-lt"/>
              </a:rPr>
              <a:t>faecalis</a:t>
            </a:r>
            <a:r>
              <a:rPr lang="en-US" sz="2400" dirty="0">
                <a:latin typeface="+mn-lt"/>
              </a:rPr>
              <a:t>, </a:t>
            </a:r>
            <a:r>
              <a:rPr lang="en-US" sz="2400" dirty="0" err="1">
                <a:latin typeface="+mn-lt"/>
              </a:rPr>
              <a:t>Klebsiella</a:t>
            </a:r>
            <a:r>
              <a:rPr lang="en-US" sz="2400" dirty="0">
                <a:latin typeface="+mn-lt"/>
              </a:rPr>
              <a:t> , Proteus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</a:rPr>
              <a:t>                                 and Staphylococci</a:t>
            </a:r>
          </a:p>
        </p:txBody>
      </p:sp>
      <p:sp>
        <p:nvSpPr>
          <p:cNvPr id="5" name="مستطيل 4"/>
          <p:cNvSpPr/>
          <p:nvPr/>
        </p:nvSpPr>
        <p:spPr>
          <a:xfrm>
            <a:off x="0" y="1447800"/>
            <a:ext cx="8686800" cy="16319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0070C0"/>
                </a:solidFill>
                <a:latin typeface="+mn-lt"/>
              </a:rPr>
              <a:t>Sources of abscess of liver could be via</a:t>
            </a:r>
            <a:r>
              <a:rPr lang="en-US" sz="2800" dirty="0">
                <a:solidFill>
                  <a:srgbClr val="0070C0"/>
                </a:solidFill>
                <a:latin typeface="+mn-lt"/>
              </a:rPr>
              <a:t>: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</a:rPr>
              <a:t>1- Bile duct – ascending – ( commonest ). 2-  portal vein .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</a:rPr>
              <a:t>3-peri-hepatic infective focus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</a:rPr>
              <a:t>4- Haematogenous (e.g.: hepatic  artery) 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64594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340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u="sng" dirty="0">
                <a:solidFill>
                  <a:srgbClr val="FF0000"/>
                </a:solidFill>
                <a:latin typeface="+mn-lt"/>
                <a:cs typeface="+mn-cs"/>
              </a:rPr>
              <a:t>Amoebic liver abscess: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Font typeface="Arial" pitchFamily="34" charset="0"/>
              <a:buChar char="•"/>
              <a:defRPr/>
            </a:pPr>
            <a:r>
              <a:rPr lang="en-US" dirty="0">
                <a:latin typeface="+mn-lt"/>
                <a:cs typeface="+mn-cs"/>
              </a:rPr>
              <a:t> </a:t>
            </a:r>
            <a:r>
              <a:rPr lang="en-US" sz="2000" dirty="0">
                <a:latin typeface="+mn-lt"/>
                <a:cs typeface="+mn-cs"/>
              </a:rPr>
              <a:t>Tropical abscess 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Font typeface="Arial" pitchFamily="34" charset="0"/>
              <a:buChar char="•"/>
              <a:defRPr/>
            </a:pPr>
            <a:r>
              <a:rPr lang="en-US" sz="2000" dirty="0">
                <a:latin typeface="+mn-lt"/>
                <a:cs typeface="+mn-cs"/>
              </a:rPr>
              <a:t> Dysenteric abscess 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defRPr/>
            </a:pPr>
            <a:r>
              <a:rPr lang="en-US" sz="2000" dirty="0">
                <a:latin typeface="+mn-lt"/>
                <a:cs typeface="+mn-cs"/>
              </a:rPr>
              <a:t> 70% solitary large abscess ,  30% multiple small abscesses 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defRPr/>
            </a:pPr>
            <a:endParaRPr lang="en-US" sz="20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defRPr/>
            </a:pPr>
            <a:r>
              <a:rPr lang="en-US" sz="2000" u="sng" dirty="0">
                <a:solidFill>
                  <a:srgbClr val="0070C0"/>
                </a:solidFill>
                <a:latin typeface="+mn-lt"/>
                <a:cs typeface="+mn-cs"/>
              </a:rPr>
              <a:t>M.O. :</a:t>
            </a:r>
            <a:r>
              <a:rPr lang="en-US" sz="2000" dirty="0">
                <a:solidFill>
                  <a:srgbClr val="0070C0"/>
                </a:solidFill>
                <a:latin typeface="+mn-lt"/>
                <a:cs typeface="+mn-cs"/>
              </a:rPr>
              <a:t>      </a:t>
            </a:r>
            <a:r>
              <a:rPr lang="en-US" sz="2000" dirty="0">
                <a:latin typeface="+mn-lt"/>
                <a:cs typeface="+mn-cs"/>
              </a:rPr>
              <a:t>Entamoeba histolytica.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defRPr/>
            </a:pPr>
            <a:r>
              <a:rPr lang="en-US" sz="2000" dirty="0">
                <a:latin typeface="+mn-lt"/>
                <a:cs typeface="+mn-cs"/>
              </a:rPr>
              <a:t>  dysentery → liver → localized liquefaction → abscess 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defRPr/>
            </a:pPr>
            <a:endParaRPr lang="en-US" sz="20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defRPr/>
            </a:pPr>
            <a:r>
              <a:rPr lang="en-US" sz="2000" dirty="0">
                <a:solidFill>
                  <a:srgbClr val="0070C0"/>
                </a:solidFill>
                <a:latin typeface="+mn-lt"/>
                <a:cs typeface="+mn-cs"/>
              </a:rPr>
              <a:t>Course (out come) of the disease 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defRPr/>
            </a:pPr>
            <a:r>
              <a:rPr lang="en-US" sz="2000" dirty="0">
                <a:latin typeface="+mn-lt"/>
                <a:cs typeface="+mn-cs"/>
              </a:rPr>
              <a:t>1- Amoebic hepatitis 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defRPr/>
            </a:pPr>
            <a:r>
              <a:rPr lang="en-US" sz="2000" dirty="0">
                <a:latin typeface="+mn-lt"/>
                <a:cs typeface="+mn-cs"/>
              </a:rPr>
              <a:t>2- Amoebic abscess → chocolate pus  (Anchovy paste)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defRPr/>
            </a:pPr>
            <a:r>
              <a:rPr lang="en-US" sz="2000" dirty="0">
                <a:latin typeface="+mn-lt"/>
                <a:cs typeface="+mn-cs"/>
              </a:rPr>
              <a:t>3- encapsulated → dormant 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defRPr/>
            </a:pPr>
            <a:r>
              <a:rPr lang="en-US" sz="2000" dirty="0">
                <a:latin typeface="+mn-lt"/>
                <a:cs typeface="+mn-cs"/>
              </a:rPr>
              <a:t>4- Burst to : → lung and plueral cavity 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defRPr/>
            </a:pPr>
            <a:r>
              <a:rPr lang="en-US" sz="2000" dirty="0">
                <a:latin typeface="+mn-lt"/>
                <a:cs typeface="+mn-cs"/>
              </a:rPr>
              <a:t>                     → peritoneal cavity 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defRPr/>
            </a:pPr>
            <a:r>
              <a:rPr lang="en-US" sz="2000" dirty="0">
                <a:latin typeface="+mn-lt"/>
                <a:cs typeface="+mn-cs"/>
              </a:rPr>
              <a:t>                     → hollow organs 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defRPr/>
            </a:pPr>
            <a:r>
              <a:rPr lang="en-US" sz="2000" dirty="0">
                <a:latin typeface="+mn-lt"/>
                <a:cs typeface="+mn-cs"/>
              </a:rPr>
              <a:t>                     → skin 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defRPr/>
            </a:pPr>
            <a:r>
              <a:rPr lang="en-US" sz="2000" dirty="0">
                <a:solidFill>
                  <a:srgbClr val="0070C0"/>
                </a:solidFill>
                <a:latin typeface="+mn-lt"/>
                <a:cs typeface="+mn-cs"/>
              </a:rPr>
              <a:t>Clinical features :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Tx/>
              <a:buAutoNum type="arabicParenR"/>
              <a:defRPr/>
            </a:pPr>
            <a:r>
              <a:rPr lang="en-US" sz="2000" dirty="0">
                <a:latin typeface="+mn-lt"/>
                <a:cs typeface="+mn-cs"/>
              </a:rPr>
              <a:t>Aneamia                       2) weight loss                       3) pyrexia and night sweating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defRPr/>
            </a:pPr>
            <a:r>
              <a:rPr lang="en-US" sz="2000" dirty="0">
                <a:latin typeface="+mn-lt"/>
                <a:cs typeface="+mn-cs"/>
              </a:rPr>
              <a:t>4) Pain in liver area and enlarged tender liver . </a:t>
            </a:r>
          </a:p>
        </p:txBody>
      </p:sp>
    </p:spTree>
    <p:extLst>
      <p:ext uri="{BB962C8B-B14F-4D97-AF65-F5344CB8AC3E}">
        <p14:creationId xmlns:p14="http://schemas.microsoft.com/office/powerpoint/2010/main" val="310269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6432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solidFill>
                <a:srgbClr val="0070C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solidFill>
                <a:srgbClr val="0070C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solidFill>
                <a:srgbClr val="0070C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solidFill>
                <a:srgbClr val="0070C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solidFill>
                <a:srgbClr val="0070C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solidFill>
                <a:srgbClr val="0070C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solidFill>
                <a:srgbClr val="0070C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solidFill>
                <a:srgbClr val="0070C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err="1">
                <a:solidFill>
                  <a:srgbClr val="0070C0"/>
                </a:solidFill>
                <a:latin typeface="+mn-lt"/>
                <a:cs typeface="+mn-cs"/>
              </a:rPr>
              <a:t>Dx</a:t>
            </a:r>
            <a:r>
              <a:rPr lang="en-US" sz="2400" dirty="0">
                <a:solidFill>
                  <a:srgbClr val="0070C0"/>
                </a:solidFill>
                <a:latin typeface="+mn-lt"/>
                <a:cs typeface="+mn-cs"/>
              </a:rPr>
              <a:t> :  </a:t>
            </a:r>
            <a:endParaRPr lang="en-US" sz="24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+mn-lt"/>
                <a:cs typeface="+mn-cs"/>
              </a:rPr>
              <a:t>         </a:t>
            </a:r>
            <a:r>
              <a:rPr lang="en-US" sz="2400" dirty="0">
                <a:latin typeface="+mn-lt"/>
                <a:cs typeface="+mn-cs"/>
              </a:rPr>
              <a:t>-  US and CT scan </a:t>
            </a:r>
            <a:r>
              <a:rPr lang="en-US" sz="2400" dirty="0">
                <a:latin typeface="+mn-lt"/>
              </a:rPr>
              <a:t>→ multiloculated cystic mass lesion</a:t>
            </a:r>
            <a:endParaRPr lang="en-US" sz="24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  <a:cs typeface="+mn-cs"/>
              </a:rPr>
              <a:t>           - X-Ray</a:t>
            </a:r>
            <a:r>
              <a:rPr lang="en-US" sz="2400" dirty="0">
                <a:latin typeface="+mn-lt"/>
              </a:rPr>
              <a:t> → might be beneficial…..air/ fluid level</a:t>
            </a:r>
            <a:endParaRPr lang="en-US" sz="2800" dirty="0">
              <a:solidFill>
                <a:srgbClr val="0070C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0070C0"/>
                </a:solidFill>
                <a:latin typeface="+mn-lt"/>
                <a:cs typeface="+mn-cs"/>
              </a:rPr>
              <a:t>Rx :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en-US" sz="2400" dirty="0">
                <a:latin typeface="+mn-lt"/>
                <a:cs typeface="+mn-cs"/>
              </a:rPr>
              <a:t>Antibiotics e.g. Aminoglycoside , cephalosporin  </a:t>
            </a:r>
            <a:r>
              <a:rPr lang="en-US" sz="2400" dirty="0">
                <a:solidFill>
                  <a:srgbClr val="FF0000"/>
                </a:solidFill>
                <a:latin typeface="+mn-lt"/>
                <a:cs typeface="+mn-cs"/>
              </a:rPr>
              <a:t>plus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en-US" sz="2400" dirty="0">
                <a:latin typeface="+mn-lt"/>
                <a:cs typeface="+mn-cs"/>
              </a:rPr>
              <a:t> Drainage </a:t>
            </a:r>
            <a:r>
              <a:rPr lang="en-US" sz="2400" dirty="0"/>
              <a:t>→</a:t>
            </a:r>
            <a:r>
              <a:rPr lang="en-US" sz="2400" dirty="0">
                <a:latin typeface="+mn-lt"/>
                <a:cs typeface="+mn-cs"/>
              </a:rPr>
              <a:t>Ultrasound-guided aspiration. </a:t>
            </a:r>
            <a:r>
              <a:rPr lang="en-US" sz="2400" dirty="0">
                <a:solidFill>
                  <a:srgbClr val="FF0000"/>
                </a:solidFill>
                <a:latin typeface="+mn-lt"/>
                <a:cs typeface="+mn-cs"/>
              </a:rPr>
              <a:t>or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en-US" sz="2400" dirty="0">
                <a:latin typeface="+mn-lt"/>
                <a:cs typeface="+mn-cs"/>
              </a:rPr>
              <a:t> Lapratomy for drainage ( It might be ) </a:t>
            </a:r>
            <a:r>
              <a:rPr lang="en-US" sz="2800" dirty="0">
                <a:latin typeface="+mn-lt"/>
                <a:cs typeface="+mn-cs"/>
              </a:rPr>
              <a:t>.</a:t>
            </a:r>
          </a:p>
        </p:txBody>
      </p:sp>
      <p:sp>
        <p:nvSpPr>
          <p:cNvPr id="25603" name="TextBox 5"/>
          <p:cNvSpPr txBox="1">
            <a:spLocks noChangeArrowheads="1"/>
          </p:cNvSpPr>
          <p:nvPr/>
        </p:nvSpPr>
        <p:spPr bwMode="auto">
          <a:xfrm>
            <a:off x="457200" y="457200"/>
            <a:ext cx="9144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ar-IQ">
              <a:latin typeface="Calibri" pitchFamily="34" charset="0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0" y="0"/>
            <a:ext cx="9144000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0070C0"/>
                </a:solidFill>
                <a:latin typeface="+mn-lt"/>
              </a:rPr>
              <a:t>Microorganisms : </a:t>
            </a:r>
            <a:r>
              <a:rPr lang="en-US" sz="2400" dirty="0">
                <a:latin typeface="+mn-lt"/>
              </a:rPr>
              <a:t>- E coli , Streptococcus </a:t>
            </a:r>
            <a:r>
              <a:rPr lang="en-US" sz="2400" dirty="0" err="1">
                <a:latin typeface="+mn-lt"/>
              </a:rPr>
              <a:t>milleri</a:t>
            </a:r>
            <a:r>
              <a:rPr lang="en-US" sz="2400" dirty="0">
                <a:latin typeface="+mn-lt"/>
              </a:rPr>
              <a:t> (commonly) 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</a:rPr>
              <a:t>                              - Streptococcus </a:t>
            </a:r>
            <a:r>
              <a:rPr lang="en-US" sz="2400" dirty="0" err="1">
                <a:latin typeface="+mn-lt"/>
              </a:rPr>
              <a:t>faecalis</a:t>
            </a:r>
            <a:r>
              <a:rPr lang="en-US" sz="2400" dirty="0">
                <a:latin typeface="+mn-lt"/>
              </a:rPr>
              <a:t>, </a:t>
            </a:r>
            <a:r>
              <a:rPr lang="en-US" sz="2400" dirty="0" err="1">
                <a:latin typeface="+mn-lt"/>
              </a:rPr>
              <a:t>Klebsiella</a:t>
            </a:r>
            <a:r>
              <a:rPr lang="en-US" sz="2400" dirty="0">
                <a:latin typeface="+mn-lt"/>
              </a:rPr>
              <a:t> , Proteus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</a:rPr>
              <a:t>                                 and Staphylococci</a:t>
            </a:r>
          </a:p>
        </p:txBody>
      </p:sp>
      <p:sp>
        <p:nvSpPr>
          <p:cNvPr id="5" name="مستطيل 4"/>
          <p:cNvSpPr/>
          <p:nvPr/>
        </p:nvSpPr>
        <p:spPr>
          <a:xfrm>
            <a:off x="0" y="1447800"/>
            <a:ext cx="8686800" cy="16319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0070C0"/>
                </a:solidFill>
                <a:latin typeface="+mn-lt"/>
              </a:rPr>
              <a:t>Sources of abscess of liver could be via</a:t>
            </a:r>
            <a:r>
              <a:rPr lang="en-US" sz="2800" dirty="0">
                <a:solidFill>
                  <a:srgbClr val="0070C0"/>
                </a:solidFill>
                <a:latin typeface="+mn-lt"/>
              </a:rPr>
              <a:t>: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</a:rPr>
              <a:t>1- Bile duct – ascending – ( commonest ). 2-  portal vein .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</a:rPr>
              <a:t>3-peri-hepatic infective focus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</a:rPr>
              <a:t>4- Haematogenous (e.g.: hepatic  artery) 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36560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9865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u="sng" dirty="0">
                <a:solidFill>
                  <a:srgbClr val="0070C0"/>
                </a:solidFill>
                <a:latin typeface="+mn-lt"/>
                <a:cs typeface="+mn-cs"/>
              </a:rPr>
              <a:t>Dx :  </a:t>
            </a:r>
            <a:r>
              <a:rPr lang="en-US" sz="2800" dirty="0">
                <a:latin typeface="+mn-lt"/>
                <a:cs typeface="+mn-cs"/>
              </a:rPr>
              <a:t>US. &amp; CT. &amp; X ray ; →CXR.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+mn-lt"/>
                <a:cs typeface="+mn-cs"/>
              </a:rPr>
              <a:t>                                          → abdomen.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+mn-lt"/>
                <a:cs typeface="+mn-cs"/>
              </a:rPr>
              <a:t>       - </a:t>
            </a:r>
            <a:r>
              <a:rPr lang="en-US" sz="2400" dirty="0">
                <a:latin typeface="+mn-lt"/>
                <a:cs typeface="+mj-cs"/>
              </a:rPr>
              <a:t>Isolation of organism from the stool+? </a:t>
            </a:r>
            <a:r>
              <a:rPr lang="en-US" sz="2400" dirty="0">
                <a:cs typeface="+mj-cs"/>
              </a:rPr>
              <a:t>from </a:t>
            </a:r>
            <a:r>
              <a:rPr lang="en-US" sz="2400" dirty="0">
                <a:latin typeface="+mn-lt"/>
                <a:cs typeface="+mj-cs"/>
              </a:rPr>
              <a:t>liver lesion     (difficult from abscess because it is in periphery)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  <a:cs typeface="+mj-cs"/>
              </a:rPr>
              <a:t>       -chocolate pus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u="sng" dirty="0">
                <a:solidFill>
                  <a:srgbClr val="0070C0"/>
                </a:solidFill>
                <a:latin typeface="+mn-lt"/>
                <a:cs typeface="+mn-cs"/>
              </a:rPr>
              <a:t>Rx :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en-US" sz="2800" dirty="0">
                <a:latin typeface="+mn-lt"/>
                <a:cs typeface="+mn-cs"/>
              </a:rPr>
              <a:t>Metronidazole 750 mg tds. for 7 – 10 days (mainly).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en-US" sz="2800" dirty="0">
                <a:latin typeface="+mn-lt"/>
                <a:cs typeface="+mn-cs"/>
              </a:rPr>
              <a:t>Aspiration under U/S. guidance (possible)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en-US" sz="2800" dirty="0">
                <a:latin typeface="+mn-lt"/>
                <a:cs typeface="+mn-cs"/>
              </a:rPr>
              <a:t>Laparoscopic or open drainage (might be needed).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solidFill>
                <a:srgbClr val="0070C0"/>
              </a:solidFill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rgbClr val="0070C0"/>
                </a:solidFill>
                <a:latin typeface="+mn-lt"/>
                <a:cs typeface="+mn-cs"/>
              </a:rPr>
              <a:t>Indication for drainage :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en-US" sz="2800" dirty="0">
                <a:latin typeface="+mn-lt"/>
                <a:cs typeface="+mn-cs"/>
              </a:rPr>
              <a:t>No response to metronidazole after 5 days 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en-US" sz="2800" dirty="0">
                <a:latin typeface="+mn-lt"/>
                <a:cs typeface="+mn-cs"/>
              </a:rPr>
              <a:t>Too big size.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en-US" sz="2800" dirty="0">
                <a:latin typeface="+mn-lt"/>
                <a:cs typeface="+mn-cs"/>
              </a:rPr>
              <a:t>Bacterial supper added infection 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3082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Box 1"/>
          <p:cNvSpPr txBox="1">
            <a:spLocks noChangeArrowheads="1"/>
          </p:cNvSpPr>
          <p:nvPr/>
        </p:nvSpPr>
        <p:spPr bwMode="auto">
          <a:xfrm>
            <a:off x="0" y="301625"/>
            <a:ext cx="9144000" cy="649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buClr>
                <a:srgbClr val="0070C0"/>
              </a:buClr>
              <a:buFont typeface="Wingdings" pitchFamily="2" charset="2"/>
              <a:buChar char="q"/>
            </a:pPr>
            <a:r>
              <a:rPr lang="en-US" sz="2400" b="1" dirty="0"/>
              <a:t> Liver cysts ; → simple</a:t>
            </a:r>
          </a:p>
          <a:p>
            <a:pPr eaLnBrk="1" hangingPunct="1"/>
            <a:r>
              <a:rPr lang="en-US" sz="2400" b="1" dirty="0"/>
              <a:t>                          → </a:t>
            </a:r>
            <a:r>
              <a:rPr lang="en-US" sz="2400" b="1" dirty="0" err="1"/>
              <a:t>hydatid</a:t>
            </a:r>
            <a:r>
              <a:rPr lang="en-US" sz="2400" b="1" dirty="0"/>
              <a:t> (the commonest in the middle east)</a:t>
            </a:r>
          </a:p>
          <a:p>
            <a:pPr eaLnBrk="1" hangingPunct="1"/>
            <a:endParaRPr lang="en-US" sz="2400" u="sng" dirty="0">
              <a:solidFill>
                <a:srgbClr val="FF0000"/>
              </a:solidFill>
            </a:endParaRPr>
          </a:p>
          <a:p>
            <a:pPr eaLnBrk="1" hangingPunct="1"/>
            <a:r>
              <a:rPr lang="en-US" sz="2400" u="sng" dirty="0">
                <a:solidFill>
                  <a:srgbClr val="FF0000"/>
                </a:solidFill>
              </a:rPr>
              <a:t>Simple liver cyst :</a:t>
            </a:r>
          </a:p>
          <a:p>
            <a:pPr eaLnBrk="1" hangingPunct="1"/>
            <a:r>
              <a:rPr lang="en-US" sz="2000" dirty="0" err="1"/>
              <a:t>Coincidal</a:t>
            </a:r>
            <a:r>
              <a:rPr lang="en-US" sz="2000" dirty="0"/>
              <a:t> finding;</a:t>
            </a:r>
          </a:p>
          <a:p>
            <a:pPr eaLnBrk="1" hangingPunct="1">
              <a:buFontTx/>
              <a:buChar char="-"/>
            </a:pPr>
            <a:r>
              <a:rPr lang="en-US" sz="2000" dirty="0"/>
              <a:t> Regular , thin wall , </a:t>
            </a:r>
            <a:r>
              <a:rPr lang="en-US" sz="2000" dirty="0" err="1"/>
              <a:t>unilocular</a:t>
            </a:r>
            <a:endParaRPr lang="en-US" sz="2000" dirty="0"/>
          </a:p>
          <a:p>
            <a:pPr eaLnBrk="1" hangingPunct="1">
              <a:buFontTx/>
              <a:buChar char="-"/>
            </a:pPr>
            <a:r>
              <a:rPr lang="en-US" sz="2000" dirty="0"/>
              <a:t> Homogenous.</a:t>
            </a:r>
          </a:p>
          <a:p>
            <a:pPr eaLnBrk="1" hangingPunct="1">
              <a:buFontTx/>
              <a:buChar char="-"/>
            </a:pPr>
            <a:r>
              <a:rPr lang="en-US" sz="2000" dirty="0"/>
              <a:t> No surrounding tissue response and no </a:t>
            </a:r>
          </a:p>
          <a:p>
            <a:pPr eaLnBrk="1" hangingPunct="1">
              <a:buFontTx/>
              <a:buChar char="-"/>
            </a:pPr>
            <a:r>
              <a:rPr lang="en-US" sz="2000" dirty="0"/>
              <a:t>variation in density within  the cyst cavity.</a:t>
            </a:r>
          </a:p>
          <a:p>
            <a:pPr eaLnBrk="1" hangingPunct="1">
              <a:buFontTx/>
              <a:buChar char="-"/>
            </a:pPr>
            <a:r>
              <a:rPr lang="en-US" sz="2000" dirty="0"/>
              <a:t>CT: </a:t>
            </a:r>
            <a:r>
              <a:rPr lang="en-US" dirty="0">
                <a:solidFill>
                  <a:srgbClr val="FF0000"/>
                </a:solidFill>
              </a:rPr>
              <a:t>Sharply defined margin Has no measurable wall</a:t>
            </a:r>
          </a:p>
          <a:p>
            <a:pPr eaLnBrk="1" hangingPunct="1"/>
            <a:r>
              <a:rPr lang="en-US" sz="2000" dirty="0">
                <a:solidFill>
                  <a:srgbClr val="0070C0"/>
                </a:solidFill>
              </a:rPr>
              <a:t>NO   </a:t>
            </a:r>
            <a:r>
              <a:rPr lang="en-US" sz="2000" dirty="0" err="1">
                <a:solidFill>
                  <a:srgbClr val="FF0000"/>
                </a:solidFill>
              </a:rPr>
              <a:t>Septations</a:t>
            </a:r>
            <a:r>
              <a:rPr lang="en-US" sz="2000" dirty="0">
                <a:solidFill>
                  <a:srgbClr val="FF0000"/>
                </a:solidFill>
              </a:rPr>
              <a:t> Calcification Enhancement Mural</a:t>
            </a:r>
          </a:p>
          <a:p>
            <a:pPr eaLnBrk="1" hangingPunct="1"/>
            <a:r>
              <a:rPr lang="en-US" sz="2000" dirty="0">
                <a:solidFill>
                  <a:srgbClr val="FF0000"/>
                </a:solidFill>
              </a:rPr>
              <a:t> nodules</a:t>
            </a:r>
          </a:p>
          <a:p>
            <a:pPr eaLnBrk="1" hangingPunct="1"/>
            <a:r>
              <a:rPr lang="en-US" sz="2000" u="sng" dirty="0">
                <a:solidFill>
                  <a:srgbClr val="0070C0"/>
                </a:solidFill>
              </a:rPr>
              <a:t>Rx :</a:t>
            </a:r>
          </a:p>
          <a:p>
            <a:pPr eaLnBrk="1" hangingPunct="1"/>
            <a:endParaRPr lang="en-US" sz="2000" u="sng" dirty="0">
              <a:solidFill>
                <a:srgbClr val="0070C0"/>
              </a:solidFill>
            </a:endParaRPr>
          </a:p>
          <a:p>
            <a:pPr eaLnBrk="1" hangingPunct="1"/>
            <a:r>
              <a:rPr lang="en-US" sz="2000" dirty="0"/>
              <a:t>1) No Rx if it is asymptomatic</a:t>
            </a:r>
          </a:p>
          <a:p>
            <a:pPr eaLnBrk="1" hangingPunct="1"/>
            <a:r>
              <a:rPr lang="en-US" sz="2000" dirty="0"/>
              <a:t>       </a:t>
            </a:r>
          </a:p>
          <a:p>
            <a:pPr eaLnBrk="1" hangingPunct="1"/>
            <a:r>
              <a:rPr lang="en-US" sz="2000" dirty="0"/>
              <a:t>2) Aspiration under U/S guidance ……? Possibility of recurrence. </a:t>
            </a:r>
          </a:p>
          <a:p>
            <a:pPr eaLnBrk="1" hangingPunct="1"/>
            <a:r>
              <a:rPr lang="en-US" sz="2000" dirty="0"/>
              <a:t>       </a:t>
            </a:r>
          </a:p>
          <a:p>
            <a:pPr eaLnBrk="1" hangingPunct="1"/>
            <a:r>
              <a:rPr lang="en-US" sz="2000" dirty="0"/>
              <a:t>3) Definitive Rx for large symptomatic  → open or laparoscopic </a:t>
            </a:r>
            <a:r>
              <a:rPr lang="en-US" sz="2000" dirty="0" err="1"/>
              <a:t>deroofing</a:t>
            </a:r>
            <a:r>
              <a:rPr lang="en-US" sz="2000" dirty="0"/>
              <a:t> .</a:t>
            </a:r>
          </a:p>
          <a:p>
            <a:pPr eaLnBrk="1" hangingPunct="1"/>
            <a:r>
              <a:rPr lang="en-US" sz="2000" dirty="0"/>
              <a:t>               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7129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مستطيل 1"/>
          <p:cNvSpPr>
            <a:spLocks noChangeArrowheads="1"/>
          </p:cNvSpPr>
          <p:nvPr/>
        </p:nvSpPr>
        <p:spPr bwMode="auto">
          <a:xfrm>
            <a:off x="0" y="152400"/>
            <a:ext cx="9144000" cy="674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400" u="sng">
                <a:solidFill>
                  <a:srgbClr val="FF0000"/>
                </a:solidFill>
              </a:rPr>
              <a:t>Polycystic liver disease:</a:t>
            </a:r>
          </a:p>
          <a:p>
            <a:endParaRPr lang="en-US" sz="2400" u="sng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r>
              <a:rPr lang="en-US" sz="2400"/>
              <a:t>Congenital .</a:t>
            </a:r>
          </a:p>
          <a:p>
            <a:pPr>
              <a:buFontTx/>
              <a:buChar char="-"/>
            </a:pPr>
            <a:r>
              <a:rPr lang="en-US" sz="2400"/>
              <a:t> Multiple .</a:t>
            </a:r>
          </a:p>
          <a:p>
            <a:pPr>
              <a:buFontTx/>
              <a:buChar char="-"/>
            </a:pPr>
            <a:r>
              <a:rPr lang="en-US" sz="2400"/>
              <a:t> Associated with polycystic </a:t>
            </a:r>
          </a:p>
          <a:p>
            <a:r>
              <a:rPr lang="en-US" sz="2400"/>
              <a:t>formation in kidneys .</a:t>
            </a:r>
          </a:p>
          <a:p>
            <a:pPr>
              <a:buFontTx/>
              <a:buChar char="-"/>
            </a:pPr>
            <a:r>
              <a:rPr lang="en-US" sz="2400"/>
              <a:t> Often asymptomatic/ </a:t>
            </a:r>
          </a:p>
          <a:p>
            <a:r>
              <a:rPr lang="en-US" sz="2400"/>
              <a:t>coincidental finding.</a:t>
            </a:r>
          </a:p>
          <a:p>
            <a:pPr>
              <a:buFontTx/>
              <a:buChar char="-"/>
            </a:pPr>
            <a:r>
              <a:rPr lang="en-US" sz="2400"/>
              <a:t> Discomfort .</a:t>
            </a:r>
          </a:p>
          <a:p>
            <a:pPr>
              <a:buFontTx/>
              <a:buChar char="-"/>
            </a:pPr>
            <a:r>
              <a:rPr lang="en-US" sz="2400"/>
              <a:t>Some time (severe pain) </a:t>
            </a:r>
          </a:p>
          <a:p>
            <a:pPr>
              <a:buFontTx/>
              <a:buChar char="-"/>
            </a:pPr>
            <a:r>
              <a:rPr lang="en-US" sz="2400"/>
              <a:t>due to hemorrhage into </a:t>
            </a:r>
          </a:p>
          <a:p>
            <a:pPr>
              <a:buFontTx/>
              <a:buChar char="-"/>
            </a:pPr>
            <a:r>
              <a:rPr lang="en-US" sz="2400"/>
              <a:t>a cyst →U/S or CT scan</a:t>
            </a:r>
          </a:p>
          <a:p>
            <a:r>
              <a:rPr lang="en-US" sz="2400" u="sng">
                <a:solidFill>
                  <a:srgbClr val="0070C0"/>
                </a:solidFill>
              </a:rPr>
              <a:t>Rx :</a:t>
            </a:r>
            <a:r>
              <a:rPr lang="en-US" sz="2400"/>
              <a:t> </a:t>
            </a:r>
          </a:p>
          <a:p>
            <a:r>
              <a:rPr lang="en-US" sz="2400"/>
              <a:t> - Analgesia …if no response </a:t>
            </a:r>
          </a:p>
          <a:p>
            <a:r>
              <a:rPr lang="en-US" sz="2400"/>
              <a:t>                 then</a:t>
            </a:r>
          </a:p>
          <a:p>
            <a:r>
              <a:rPr lang="en-US" sz="2400"/>
              <a:t> - open or laparoscopic </a:t>
            </a:r>
          </a:p>
          <a:p>
            <a:r>
              <a:rPr lang="en-US" sz="2400"/>
              <a:t>fenestration of the liver cysts.  </a:t>
            </a:r>
          </a:p>
          <a:p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88149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</TotalTime>
  <Words>901</Words>
  <Application>Microsoft Office PowerPoint</Application>
  <PresentationFormat>On-screen Show (4:3)</PresentationFormat>
  <Paragraphs>169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المستقبل للحاسبات - سنجار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2</cp:revision>
  <dcterms:created xsi:type="dcterms:W3CDTF">2018-03-27T19:47:48Z</dcterms:created>
  <dcterms:modified xsi:type="dcterms:W3CDTF">2018-03-27T19:56:11Z</dcterms:modified>
</cp:coreProperties>
</file>